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915" r:id="rId2"/>
    <p:sldId id="1123" r:id="rId3"/>
    <p:sldId id="1133" r:id="rId4"/>
    <p:sldId id="1131" r:id="rId5"/>
    <p:sldId id="1134" r:id="rId6"/>
    <p:sldId id="1135" r:id="rId7"/>
    <p:sldId id="1136" r:id="rId8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onsh" initials="w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822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AEA66A-44D0-4520-AF5A-8F296865B34F}" v="3" dt="2025-06-02T16:49:06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  <a:ea typeface="굴림" pitchFamily="34" charset="-127"/>
              </a:defRPr>
            </a:lvl1pPr>
          </a:lstStyle>
          <a:p>
            <a:fld id="{475A46AD-5B36-4CA0-8E64-29A67AD931D5}" type="datetimeFigureOut">
              <a:rPr lang="en-US" altLang="ko-KR"/>
              <a:pPr/>
              <a:t>6/4/2025</a:t>
            </a:fld>
            <a:endParaRPr lang="en-US" alt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  <a:ea typeface="굴림" pitchFamily="34" charset="-127"/>
              </a:defRPr>
            </a:lvl1pPr>
          </a:lstStyle>
          <a:p>
            <a:fld id="{62F26E21-9DB9-4C09-B4A6-2FD779C46E5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53220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26E21-9DB9-4C09-B4A6-2FD779C46E50}" type="slidenum">
              <a:rPr lang="en-US" altLang="ko-KR" smtClean="0"/>
              <a:pPr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3629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/>
          <p:nvPr userDrawn="1"/>
        </p:nvCxnSpPr>
        <p:spPr>
          <a:xfrm>
            <a:off x="609600" y="914400"/>
            <a:ext cx="10972800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7"/>
          <p:cNvCxnSpPr/>
          <p:nvPr userDrawn="1"/>
        </p:nvCxnSpPr>
        <p:spPr>
          <a:xfrm>
            <a:off x="711200" y="3352800"/>
            <a:ext cx="10972800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43001"/>
            <a:ext cx="10363200" cy="2076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2EA9E4-2D79-459F-841D-38DB4A2D4F77}" type="datetime1">
              <a:rPr lang="en-US" altLang="ko-KR" smtClean="0"/>
              <a:t>6/4/2025</a:t>
            </a:fld>
            <a:endParaRPr lang="en-US" altLang="ko-KR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3B7B9196-02B1-4A8C-A906-250F4BAA65A4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/>
          <p:nvPr userDrawn="1"/>
        </p:nvCxnSpPr>
        <p:spPr>
          <a:xfrm>
            <a:off x="609600" y="1143000"/>
            <a:ext cx="10972800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065212"/>
          </a:xfrm>
        </p:spPr>
        <p:txBody>
          <a:bodyPr>
            <a:normAutofit/>
          </a:bodyPr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8562"/>
            <a:ext cx="10972800" cy="497363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819B28-54BA-435D-B819-BAD389C140BE}" type="datetime1">
              <a:rPr lang="en-US" altLang="ko-KR" smtClean="0"/>
              <a:t>6/4/2025</a:t>
            </a:fld>
            <a:endParaRPr lang="en-US" altLang="ko-KR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12614533-D04B-4D6D-8B89-012FCD7502AC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5" name="Picture 3" descr="1458508677634_PastedImage">
            <a:extLst>
              <a:ext uri="{FF2B5EF4-FFF2-40B4-BE49-F238E27FC236}">
                <a16:creationId xmlns:a16="http://schemas.microsoft.com/office/drawing/2014/main" id="{359B3D6A-8E00-38F4-21D5-2032DF8336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368" y="-1220"/>
            <a:ext cx="179545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/>
          <p:cNvCxnSpPr/>
          <p:nvPr userDrawn="1"/>
        </p:nvCxnSpPr>
        <p:spPr>
          <a:xfrm>
            <a:off x="609600" y="1143000"/>
            <a:ext cx="10972800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068388"/>
          </a:xfrm>
        </p:spPr>
        <p:txBody>
          <a:bodyPr>
            <a:normAutofit/>
          </a:bodyPr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1739"/>
            <a:ext cx="5384800" cy="492442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1739"/>
            <a:ext cx="5384800" cy="492442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40783C-DC0F-4BC5-9755-A80150081C83}" type="datetime1">
              <a:rPr lang="en-US" altLang="ko-KR" smtClean="0"/>
              <a:t>6/4/2025</a:t>
            </a:fld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12979CEF-E1B4-4938-A6F2-C88B5D4D94F0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6" name="Picture 3" descr="1458508677634_PastedImage">
            <a:extLst>
              <a:ext uri="{FF2B5EF4-FFF2-40B4-BE49-F238E27FC236}">
                <a16:creationId xmlns:a16="http://schemas.microsoft.com/office/drawing/2014/main" id="{B946247B-5231-908D-0F1E-95F9BF4E84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368" y="-1220"/>
            <a:ext cx="179545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9600" y="1143000"/>
            <a:ext cx="10972800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D86A53D-6880-47FB-8E42-574C195B9086}" type="datetime1">
              <a:rPr lang="en-US" altLang="ko-KR" smtClean="0"/>
              <a:t>6/4/2025</a:t>
            </a:fld>
            <a:endParaRPr lang="en-US" altLang="ko-KR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811E5D62-E6B9-47D1-9DCB-748BA57EB5B4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8" name="Picture 3" descr="1458508677634_PastedImage">
            <a:extLst>
              <a:ext uri="{FF2B5EF4-FFF2-40B4-BE49-F238E27FC236}">
                <a16:creationId xmlns:a16="http://schemas.microsoft.com/office/drawing/2014/main" id="{A0FC8912-9D2C-86C4-5267-AD3F43E1A1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368" y="-1220"/>
            <a:ext cx="179545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>
            <a:off x="609600" y="1143000"/>
            <a:ext cx="10972800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61DE06-FA31-4321-8B3D-5EA68CC1EA1C}" type="datetime1">
              <a:rPr lang="en-US" altLang="ko-KR" smtClean="0"/>
              <a:t>6/4/2025</a:t>
            </a:fld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56350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CF7E0EE8-1E8D-4766-8C49-243F7D0FD25D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4" name="Picture 3" descr="1458508677634_PastedImage">
            <a:extLst>
              <a:ext uri="{FF2B5EF4-FFF2-40B4-BE49-F238E27FC236}">
                <a16:creationId xmlns:a16="http://schemas.microsoft.com/office/drawing/2014/main" id="{179CEF0F-5493-BA18-8DC6-8E9126A0C4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368" y="-1220"/>
            <a:ext cx="179545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</a:defRPr>
            </a:lvl1pPr>
          </a:lstStyle>
          <a:p>
            <a:fld id="{9A10850A-1748-4A56-8552-59A978492BAF}" type="datetime1">
              <a:rPr lang="en-US" altLang="ko-KR" smtClean="0"/>
              <a:t>6/4/2025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</a:defRPr>
            </a:lvl1pPr>
          </a:lstStyle>
          <a:p>
            <a:fld id="{B28E9057-7538-4D81-946A-274395634E19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1" r:id="rId3"/>
    <p:sldLayoutId id="2147483692" r:id="rId4"/>
    <p:sldLayoutId id="2147483693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cikit-gstat.readthedocs.io/en/latest/auto_examples/tutorial_03_variogram_models.htm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11049000" cy="2228850"/>
          </a:xfrm>
        </p:spPr>
        <p:txBody>
          <a:bodyPr/>
          <a:lstStyle/>
          <a:p>
            <a:r>
              <a:rPr lang="en-US" sz="3600" b="1" dirty="0"/>
              <a:t> Kriging with Iterative Spatial Prediction of Uncertainty KRISP-U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4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10972800" cy="3048000"/>
          </a:xfrm>
        </p:spPr>
        <p:txBody>
          <a:bodyPr/>
          <a:lstStyle/>
          <a:p>
            <a:pPr eaLnBrk="1" hangingPunct="1"/>
            <a:r>
              <a:rPr lang="en-US" altLang="ko-KR" sz="2400" b="1" dirty="0">
                <a:solidFill>
                  <a:schemeClr val="tx1"/>
                </a:solidFill>
                <a:ea typeface="굴림" pitchFamily="34" charset="-127"/>
              </a:rPr>
              <a:t>Matthew Burnett</a:t>
            </a:r>
          </a:p>
          <a:p>
            <a:pPr eaLnBrk="1" hangingPunct="1"/>
            <a:r>
              <a:rPr lang="en-US" altLang="ko-KR" sz="2400" b="1" i="1" dirty="0">
                <a:solidFill>
                  <a:schemeClr val="tx1"/>
                </a:solidFill>
                <a:ea typeface="굴림" pitchFamily="34" charset="-127"/>
              </a:rPr>
              <a:t>Department of Mechanical Engineering</a:t>
            </a:r>
          </a:p>
          <a:p>
            <a:pPr eaLnBrk="1" hangingPunct="1"/>
            <a:r>
              <a:rPr lang="en-US" altLang="ko-KR" sz="2400" b="1" i="1" dirty="0">
                <a:solidFill>
                  <a:schemeClr val="tx1"/>
                </a:solidFill>
                <a:ea typeface="굴림" pitchFamily="34" charset="-127"/>
              </a:rPr>
              <a:t>University of South Carolina</a:t>
            </a:r>
          </a:p>
          <a:p>
            <a:pPr eaLnBrk="1" hangingPunct="1"/>
            <a:endParaRPr lang="en-US" altLang="ko-KR" sz="2400" b="1" dirty="0">
              <a:solidFill>
                <a:schemeClr val="tx1"/>
              </a:solidFill>
              <a:ea typeface="굴림" pitchFamily="34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9196-02B1-4A8C-A906-250F4BAA65A4}" type="slidenum">
              <a:rPr lang="en-US" altLang="ko-KR" smtClean="0"/>
              <a:pPr/>
              <a:t>1</a:t>
            </a:fld>
            <a:endParaRPr lang="en-US" altLang="ko-KR"/>
          </a:p>
        </p:txBody>
      </p:sp>
      <p:pic>
        <p:nvPicPr>
          <p:cNvPr id="1026" name="Picture 2" descr="University of South Carolina announces new logo, spirit mark">
            <a:extLst>
              <a:ext uri="{FF2B5EF4-FFF2-40B4-BE49-F238E27FC236}">
                <a16:creationId xmlns:a16="http://schemas.microsoft.com/office/drawing/2014/main" id="{71971566-2711-F135-9B2A-C65C76983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5275430"/>
            <a:ext cx="2194560" cy="125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13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05"/>
    </mc:Choice>
    <mc:Fallback xmlns="">
      <p:transition spd="slow" advTm="1630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B7FAA-0F8D-AA40-CB4F-34AEC2FF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57EB8-AEB8-D9C7-AE1F-75E6BE2D1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98562"/>
            <a:ext cx="11210925" cy="5443460"/>
          </a:xfrm>
        </p:spPr>
        <p:txBody>
          <a:bodyPr>
            <a:normAutofit/>
          </a:bodyPr>
          <a:lstStyle/>
          <a:p>
            <a:r>
              <a:rPr lang="en-US" dirty="0"/>
              <a:t>Reduce the number of data points needed to characterize experimental domains</a:t>
            </a:r>
          </a:p>
          <a:p>
            <a:pPr lvl="1"/>
            <a:r>
              <a:rPr lang="en-US" dirty="0"/>
              <a:t>Specifically, in cases where sampling is expensive or otherwise arduous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1E160-0A16-A71C-0A2C-66E9F25DC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14533-D04B-4D6D-8B89-012FCD7502AC}" type="slidenum">
              <a:rPr lang="en-US" altLang="ko-KR" smtClean="0"/>
              <a:pPr/>
              <a:t>2</a:t>
            </a:fld>
            <a:endParaRPr lang="en-US" altLang="ko-KR"/>
          </a:p>
        </p:txBody>
      </p:sp>
      <p:pic>
        <p:nvPicPr>
          <p:cNvPr id="14" name="Picture 13" descr="A graph with a line&#10;&#10;AI-generated content may be incorrect.">
            <a:extLst>
              <a:ext uri="{FF2B5EF4-FFF2-40B4-BE49-F238E27FC236}">
                <a16:creationId xmlns:a16="http://schemas.microsoft.com/office/drawing/2014/main" id="{5BFEE3D7-FA5A-A0AB-BC15-97E016E19A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8"/>
          <a:stretch/>
        </p:blipFill>
        <p:spPr>
          <a:xfrm>
            <a:off x="1523990" y="2762864"/>
            <a:ext cx="9144019" cy="36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16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02741-CAF2-685B-6868-3889D1C30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7C4F3-DEC2-93C2-1815-F1E088BA2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C0E57-7FDA-E621-80FF-05E89A7C10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algorithm uses LOO resampling to estimate  uncertainty of the model spatially</a:t>
                </a:r>
              </a:p>
              <a:p>
                <a:r>
                  <a:rPr lang="en-US" dirty="0"/>
                  <a:t>It compares the full model,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to a model missing one-point,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using KL-divergence</a:t>
                </a:r>
              </a:p>
              <a:p>
                <a:r>
                  <a:rPr lang="en-US" dirty="0"/>
                  <a:t>The divergence is then assigned to the point removed and the set of points is interpolated to predict the uncertainty of the entire field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C0E57-7FDA-E621-80FF-05E89A7C10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039" t="-1980" r="-2378" b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01BB-820B-9327-6FA9-014EBFAC2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9CEF-E1B4-4938-A6F2-C88B5D4D94F0}" type="slidenum">
              <a:rPr lang="en-US" altLang="ko-KR" smtClean="0"/>
              <a:pPr/>
              <a:t>3</a:t>
            </a:fld>
            <a:endParaRPr lang="en-US" altLang="ko-KR"/>
          </a:p>
        </p:txBody>
      </p:sp>
      <p:pic>
        <p:nvPicPr>
          <p:cNvPr id="8" name="Picture 7" descr="A black background with a black rectangle&#10;&#10;AI-generated content may be incorrect.">
            <a:extLst>
              <a:ext uri="{FF2B5EF4-FFF2-40B4-BE49-F238E27FC236}">
                <a16:creationId xmlns:a16="http://schemas.microsoft.com/office/drawing/2014/main" id="{FAC16C62-83A8-8E22-FD0C-81E6CBB01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89" y="1352076"/>
            <a:ext cx="3355876" cy="5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50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A1FA-8FDC-5EA9-0BFF-F59BBBE9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KRISP-U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9BEA7-A628-3250-7D6D-EABEA84D9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01739"/>
            <a:ext cx="11582400" cy="4924426"/>
          </a:xfrm>
        </p:spPr>
        <p:txBody>
          <a:bodyPr>
            <a:normAutofit/>
          </a:bodyPr>
          <a:lstStyle/>
          <a:p>
            <a:r>
              <a:rPr lang="en-US" dirty="0"/>
              <a:t> fit(): </a:t>
            </a:r>
          </a:p>
          <a:p>
            <a:pPr lvl="1"/>
            <a:r>
              <a:rPr lang="en-US" dirty="0"/>
              <a:t>Fits the kriging model to the dataset and predicts over a grid.</a:t>
            </a:r>
          </a:p>
          <a:p>
            <a:r>
              <a:rPr lang="en-US" dirty="0"/>
              <a:t>evaluate(): </a:t>
            </a:r>
          </a:p>
          <a:p>
            <a:pPr lvl="1"/>
            <a:r>
              <a:rPr lang="en-US" dirty="0"/>
              <a:t>Evaluates the model using cross-validation and computes uncertainties.</a:t>
            </a:r>
          </a:p>
          <a:p>
            <a:r>
              <a:rPr lang="en-US" dirty="0" err="1"/>
              <a:t>interpolate_uncertainty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Interpolates uncertainties over a spatial grid.</a:t>
            </a:r>
          </a:p>
          <a:p>
            <a:r>
              <a:rPr lang="en-US" dirty="0" err="1"/>
              <a:t>print_stats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Prints statistics of the fitted model.</a:t>
            </a:r>
          </a:p>
          <a:p>
            <a:r>
              <a:rPr lang="en-US" dirty="0" err="1"/>
              <a:t>get_stats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Analyzes the variogram of the fitted model.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D4861-166C-E115-BCB7-615F0A31A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9CEF-E1B4-4938-A6F2-C88B5D4D94F0}" type="slidenum">
              <a:rPr lang="en-US" altLang="ko-KR" smtClean="0"/>
              <a:pPr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6515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ED20-5BBD-EF45-77EE-5485C6C9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F4B811-A693-779F-3BE5-9C149117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9CEF-E1B4-4938-A6F2-C88B5D4D94F0}" type="slidenum">
              <a:rPr lang="en-US" altLang="ko-KR" smtClean="0"/>
              <a:pPr/>
              <a:t>5</a:t>
            </a:fld>
            <a:endParaRPr lang="en-US" altLang="ko-K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6E560E-F6A1-D4E2-1A09-407434BAD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371599"/>
            <a:ext cx="5384800" cy="52482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Proper variogram selection is essential the model will be meaningless otherwise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enable_plotting</a:t>
            </a:r>
            <a:r>
              <a:rPr lang="en-US" dirty="0"/>
              <a:t> is True the variogram will be plotted for you</a:t>
            </a:r>
          </a:p>
          <a:p>
            <a:pPr lvl="1"/>
            <a:r>
              <a:rPr lang="en-US" dirty="0">
                <a:hlinkClick r:id="rId2"/>
              </a:rPr>
              <a:t>Scikit </a:t>
            </a:r>
            <a:r>
              <a:rPr lang="en-US" dirty="0"/>
              <a:t>has a great tutorial on variogram selection</a:t>
            </a:r>
          </a:p>
          <a:p>
            <a:pPr lvl="1"/>
            <a:r>
              <a:rPr lang="en-US" dirty="0"/>
              <a:t>Any variogram in the </a:t>
            </a:r>
            <a:r>
              <a:rPr lang="en-US" dirty="0" err="1"/>
              <a:t>PyKrige</a:t>
            </a:r>
            <a:r>
              <a:rPr lang="en-US" dirty="0"/>
              <a:t> library can be used</a:t>
            </a:r>
          </a:p>
          <a:p>
            <a:r>
              <a:rPr lang="en-US" dirty="0"/>
              <a:t>Universal or Ordinary Kriging can be selected</a:t>
            </a:r>
          </a:p>
          <a:p>
            <a:pPr lvl="1"/>
            <a:r>
              <a:rPr lang="en-US" dirty="0"/>
              <a:t>The difference is Ordinary kriging assumes a constant mean while Universal Kriging assumes the mean drifts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02EFA8-9455-6CC0-6F45-457376666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2" y="1810516"/>
            <a:ext cx="5606999" cy="437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2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ED0A-90E6-A672-4BD3-E2D66378E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and 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9D5D4-80BC-E7AC-119B-42D4ABD04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9CEF-E1B4-4938-A6F2-C88B5D4D94F0}" type="slidenum">
              <a:rPr lang="en-US" altLang="ko-KR" smtClean="0"/>
              <a:pPr/>
              <a:t>6</a:t>
            </a:fld>
            <a:endParaRPr lang="en-US" altLang="ko-K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3D1058-029C-0C03-F0B5-85ABD1CA13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01739"/>
            <a:ext cx="11049000" cy="4924426"/>
          </a:xfrm>
        </p:spPr>
        <p:txBody>
          <a:bodyPr/>
          <a:lstStyle/>
          <a:p>
            <a:r>
              <a:rPr lang="en-US" dirty="0"/>
              <a:t>The model both predicts the expected values and the error spatially, additionally it recommends the optimal testing location (where uncertainty is maximum)</a:t>
            </a:r>
          </a:p>
        </p:txBody>
      </p:sp>
      <p:pic>
        <p:nvPicPr>
          <p:cNvPr id="14" name="Content Placeholder 6" descr="A chart with a gradient of colors&#10;&#10;AI-generated content may be incorrect.">
            <a:extLst>
              <a:ext uri="{FF2B5EF4-FFF2-40B4-BE49-F238E27FC236}">
                <a16:creationId xmlns:a16="http://schemas.microsoft.com/office/drawing/2014/main" id="{21678924-4B2E-2A32-675C-C41788758C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775" y="2578100"/>
            <a:ext cx="5384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Content Placeholder 8" descr="A chart with a gradient of red and blue dots&#10;&#10;AI-generated content may be incorrect.">
            <a:extLst>
              <a:ext uri="{FF2B5EF4-FFF2-40B4-BE49-F238E27FC236}">
                <a16:creationId xmlns:a16="http://schemas.microsoft.com/office/drawing/2014/main" id="{C37788D5-8428-3B74-DCB5-ADFE2DAF9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7602" y="2500313"/>
            <a:ext cx="5384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367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A8CE-95B2-D1DB-5E6C-15B7C242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Iterative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86A58-ABEB-630B-AD19-6EC60B3B5E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Has tendency to resample locations</a:t>
            </a:r>
          </a:p>
          <a:p>
            <a:r>
              <a:rPr lang="en-US" dirty="0"/>
              <a:t>Effectively reduces total uncertainty in simulated cases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52C9-7D74-0B62-694B-FB6A0357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9CEF-E1B4-4938-A6F2-C88B5D4D94F0}" type="slidenum">
              <a:rPr lang="en-US" altLang="ko-KR" smtClean="0"/>
              <a:pPr/>
              <a:t>7</a:t>
            </a:fld>
            <a:endParaRPr lang="en-US" altLang="ko-KR"/>
          </a:p>
        </p:txBody>
      </p:sp>
      <p:pic>
        <p:nvPicPr>
          <p:cNvPr id="6" name="Picture 5" descr="A graph with a line&#10;&#10;AI-generated content may be incorrect.">
            <a:extLst>
              <a:ext uri="{FF2B5EF4-FFF2-40B4-BE49-F238E27FC236}">
                <a16:creationId xmlns:a16="http://schemas.microsoft.com/office/drawing/2014/main" id="{78CB6301-3EF6-C888-399E-42B58F3A48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" t="10248" r="8646"/>
          <a:stretch/>
        </p:blipFill>
        <p:spPr>
          <a:xfrm>
            <a:off x="37690" y="3815132"/>
            <a:ext cx="6528620" cy="3042868"/>
          </a:xfrm>
          <a:prstGeom prst="rect">
            <a:avLst/>
          </a:prstGeom>
        </p:spPr>
      </p:pic>
      <p:pic>
        <p:nvPicPr>
          <p:cNvPr id="8" name="Picture 7" descr="A chart with a gradient of red and blue dots&#10;&#10;AI-generated content may be incorrect.">
            <a:extLst>
              <a:ext uri="{FF2B5EF4-FFF2-40B4-BE49-F238E27FC236}">
                <a16:creationId xmlns:a16="http://schemas.microsoft.com/office/drawing/2014/main" id="{1C67968C-58B7-6DEE-A855-7566539929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9" t="5018" r="6882"/>
          <a:stretch/>
        </p:blipFill>
        <p:spPr>
          <a:xfrm>
            <a:off x="6919839" y="1280761"/>
            <a:ext cx="4854722" cy="405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46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6-2-25_Won - Copy</Template>
  <TotalTime>116</TotalTime>
  <Words>279</Words>
  <Application>Microsoft Office PowerPoint</Application>
  <PresentationFormat>Widescreen</PresentationFormat>
  <Paragraphs>42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굴림</vt:lpstr>
      <vt:lpstr>Arial</vt:lpstr>
      <vt:lpstr>Calibri</vt:lpstr>
      <vt:lpstr>Cambria Math</vt:lpstr>
      <vt:lpstr>Office Theme</vt:lpstr>
      <vt:lpstr> Kriging with Iterative Spatial Prediction of Uncertainty KRISP-U</vt:lpstr>
      <vt:lpstr>Motivation</vt:lpstr>
      <vt:lpstr>Algorithm</vt:lpstr>
      <vt:lpstr>KRISP-U</vt:lpstr>
      <vt:lpstr>Model Selection</vt:lpstr>
      <vt:lpstr>Fitting and Evaluation</vt:lpstr>
      <vt:lpstr>Simulated Iterative Sampling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Burnett, Matthew</dc:creator>
  <cp:lastModifiedBy>Burnett, Matthew</cp:lastModifiedBy>
  <cp:revision>1</cp:revision>
  <dcterms:created xsi:type="dcterms:W3CDTF">2025-06-04T16:42:29Z</dcterms:created>
  <dcterms:modified xsi:type="dcterms:W3CDTF">2025-06-04T18:39:16Z</dcterms:modified>
</cp:coreProperties>
</file>